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177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691F4B-E229-4F6A-98FA-8CACF2AB2FB7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17347F-588D-4115-ACBE-73D6B92BF256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ru-RU" sz="4000" b="1" dirty="0" smtClean="0">
              <a:solidFill>
                <a:srgbClr val="7030A0"/>
              </a:solidFill>
            </a:rPr>
            <a:t>«Вода, вода, кругом вода»</a:t>
          </a:r>
          <a:endParaRPr lang="ru-RU" sz="4000" b="1" dirty="0">
            <a:solidFill>
              <a:srgbClr val="7030A0"/>
            </a:solidFill>
          </a:endParaRPr>
        </a:p>
      </dgm:t>
    </dgm:pt>
    <dgm:pt modelId="{15509459-9118-4229-9C1B-9020CD9F87EE}" type="parTrans" cxnId="{BB0BEB29-E208-4B60-A796-7A6441E8C75E}">
      <dgm:prSet/>
      <dgm:spPr/>
      <dgm:t>
        <a:bodyPr/>
        <a:lstStyle/>
        <a:p>
          <a:endParaRPr lang="ru-RU"/>
        </a:p>
      </dgm:t>
    </dgm:pt>
    <dgm:pt modelId="{33C0EFBC-3AE4-422E-90FF-ACE4857C0B2F}" type="sibTrans" cxnId="{BB0BEB29-E208-4B60-A796-7A6441E8C75E}">
      <dgm:prSet/>
      <dgm:spPr/>
      <dgm:t>
        <a:bodyPr/>
        <a:lstStyle/>
        <a:p>
          <a:endParaRPr lang="ru-RU"/>
        </a:p>
      </dgm:t>
    </dgm:pt>
    <dgm:pt modelId="{77BF2A04-B603-47F3-92FD-D2B650F9725D}" type="pres">
      <dgm:prSet presAssocID="{40691F4B-E229-4F6A-98FA-8CACF2AB2FB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B62F4F-6660-4CA8-BBCF-E8DAFFC7A895}" type="pres">
      <dgm:prSet presAssocID="{4D17347F-588D-4115-ACBE-73D6B92BF256}" presName="composite" presStyleCnt="0"/>
      <dgm:spPr/>
    </dgm:pt>
    <dgm:pt modelId="{188FD805-56DD-4851-AD4D-544D4F2954B6}" type="pres">
      <dgm:prSet presAssocID="{4D17347F-588D-4115-ACBE-73D6B92BF256}" presName="imgShp" presStyleLbl="fgImgPlace1" presStyleIdx="0" presStyleCnt="1"/>
      <dgm:spPr/>
    </dgm:pt>
    <dgm:pt modelId="{907152C9-A4D2-4E01-B40C-997F0AE38C67}" type="pres">
      <dgm:prSet presAssocID="{4D17347F-588D-4115-ACBE-73D6B92BF256}" presName="txShp" presStyleLbl="node1" presStyleIdx="0" presStyleCnt="1" custScaleX="100900" custScaleY="93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0BEB29-E208-4B60-A796-7A6441E8C75E}" srcId="{40691F4B-E229-4F6A-98FA-8CACF2AB2FB7}" destId="{4D17347F-588D-4115-ACBE-73D6B92BF256}" srcOrd="0" destOrd="0" parTransId="{15509459-9118-4229-9C1B-9020CD9F87EE}" sibTransId="{33C0EFBC-3AE4-422E-90FF-ACE4857C0B2F}"/>
    <dgm:cxn modelId="{65ACC2A7-FEE0-4445-9ACB-0BDA7C504E15}" type="presOf" srcId="{40691F4B-E229-4F6A-98FA-8CACF2AB2FB7}" destId="{77BF2A04-B603-47F3-92FD-D2B650F9725D}" srcOrd="0" destOrd="0" presId="urn:microsoft.com/office/officeart/2005/8/layout/vList3#1"/>
    <dgm:cxn modelId="{DB50B7D3-F58F-4219-8EC7-A28B9B16FDF3}" type="presOf" srcId="{4D17347F-588D-4115-ACBE-73D6B92BF256}" destId="{907152C9-A4D2-4E01-B40C-997F0AE38C67}" srcOrd="0" destOrd="0" presId="urn:microsoft.com/office/officeart/2005/8/layout/vList3#1"/>
    <dgm:cxn modelId="{670E3241-7077-4130-B9D5-C844BBE473E5}" type="presParOf" srcId="{77BF2A04-B603-47F3-92FD-D2B650F9725D}" destId="{E3B62F4F-6660-4CA8-BBCF-E8DAFFC7A895}" srcOrd="0" destOrd="0" presId="urn:microsoft.com/office/officeart/2005/8/layout/vList3#1"/>
    <dgm:cxn modelId="{009F55C9-2567-4B05-8825-0F6C02E5252A}" type="presParOf" srcId="{E3B62F4F-6660-4CA8-BBCF-E8DAFFC7A895}" destId="{188FD805-56DD-4851-AD4D-544D4F2954B6}" srcOrd="0" destOrd="0" presId="urn:microsoft.com/office/officeart/2005/8/layout/vList3#1"/>
    <dgm:cxn modelId="{95F6C2CF-2A26-4DD5-BA13-0771DFD6991D}" type="presParOf" srcId="{E3B62F4F-6660-4CA8-BBCF-E8DAFFC7A895}" destId="{907152C9-A4D2-4E01-B40C-997F0AE38C6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152C9-A4D2-4E01-B40C-997F0AE38C67}">
      <dsp:nvSpPr>
        <dsp:cNvPr id="0" name=""/>
        <dsp:cNvSpPr/>
      </dsp:nvSpPr>
      <dsp:spPr>
        <a:xfrm rot="10800000">
          <a:off x="1921466" y="284570"/>
          <a:ext cx="5224787" cy="2431254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0302" tIns="152400" rIns="28448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7030A0"/>
              </a:solidFill>
            </a:rPr>
            <a:t>«Вода, вода, кругом вода»</a:t>
          </a:r>
          <a:endParaRPr lang="ru-RU" sz="4000" b="1" kern="1200" dirty="0">
            <a:solidFill>
              <a:srgbClr val="7030A0"/>
            </a:solidFill>
          </a:endParaRPr>
        </a:p>
      </dsp:txBody>
      <dsp:txXfrm rot="10800000">
        <a:off x="2529279" y="284570"/>
        <a:ext cx="4616974" cy="2431254"/>
      </dsp:txXfrm>
    </dsp:sp>
    <dsp:sp modelId="{188FD805-56DD-4851-AD4D-544D4F2954B6}">
      <dsp:nvSpPr>
        <dsp:cNvPr id="0" name=""/>
        <dsp:cNvSpPr/>
      </dsp:nvSpPr>
      <dsp:spPr>
        <a:xfrm>
          <a:off x="640488" y="195918"/>
          <a:ext cx="2608558" cy="260855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D1F7-40C3-43EA-969A-65EA1F2252AA}" type="datetimeFigureOut">
              <a:rPr lang="ru-RU" smtClean="0"/>
              <a:pPr/>
              <a:t>пт 12.03.21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4714-E18C-4A07-BA2B-D47D17090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D1F7-40C3-43EA-969A-65EA1F2252AA}" type="datetimeFigureOut">
              <a:rPr lang="ru-RU" smtClean="0"/>
              <a:pPr/>
              <a:t>пт 12.03.21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4714-E18C-4A07-BA2B-D47D17090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D1F7-40C3-43EA-969A-65EA1F2252AA}" type="datetimeFigureOut">
              <a:rPr lang="ru-RU" smtClean="0"/>
              <a:pPr/>
              <a:t>пт 12.03.21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4714-E18C-4A07-BA2B-D47D17090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D1F7-40C3-43EA-969A-65EA1F2252AA}" type="datetimeFigureOut">
              <a:rPr lang="ru-RU" smtClean="0"/>
              <a:pPr/>
              <a:t>пт 12.03.21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4714-E18C-4A07-BA2B-D47D17090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D1F7-40C3-43EA-969A-65EA1F2252AA}" type="datetimeFigureOut">
              <a:rPr lang="ru-RU" smtClean="0"/>
              <a:pPr/>
              <a:t>пт 12.03.21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4714-E18C-4A07-BA2B-D47D17090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D1F7-40C3-43EA-969A-65EA1F2252AA}" type="datetimeFigureOut">
              <a:rPr lang="ru-RU" smtClean="0"/>
              <a:pPr/>
              <a:t>пт 12.03.21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4714-E18C-4A07-BA2B-D47D17090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D1F7-40C3-43EA-969A-65EA1F2252AA}" type="datetimeFigureOut">
              <a:rPr lang="ru-RU" smtClean="0"/>
              <a:pPr/>
              <a:t>пт 12.03.21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4714-E18C-4A07-BA2B-D47D17090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D1F7-40C3-43EA-969A-65EA1F2252AA}" type="datetimeFigureOut">
              <a:rPr lang="ru-RU" smtClean="0"/>
              <a:pPr/>
              <a:t>пт 12.03.21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4714-E18C-4A07-BA2B-D47D17090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D1F7-40C3-43EA-969A-65EA1F2252AA}" type="datetimeFigureOut">
              <a:rPr lang="ru-RU" smtClean="0"/>
              <a:pPr/>
              <a:t>пт 12.03.21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4714-E18C-4A07-BA2B-D47D17090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D1F7-40C3-43EA-969A-65EA1F2252AA}" type="datetimeFigureOut">
              <a:rPr lang="ru-RU" smtClean="0"/>
              <a:pPr/>
              <a:t>пт 12.03.21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4714-E18C-4A07-BA2B-D47D17090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D1F7-40C3-43EA-969A-65EA1F2252AA}" type="datetimeFigureOut">
              <a:rPr lang="ru-RU" smtClean="0"/>
              <a:pPr/>
              <a:t>пт 12.03.21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4714-E18C-4A07-BA2B-D47D17090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FD1F7-40C3-43EA-969A-65EA1F2252AA}" type="datetimeFigureOut">
              <a:rPr lang="ru-RU" smtClean="0"/>
              <a:pPr/>
              <a:t>пт 12.03.21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64714-E18C-4A07-BA2B-D47D17090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785949"/>
          </a:xfrm>
          <a:solidFill>
            <a:srgbClr val="F51776"/>
          </a:solidFill>
        </p:spPr>
        <p:txBody>
          <a:bodyPr>
            <a:normAutofit/>
          </a:bodyPr>
          <a:lstStyle/>
          <a:p>
            <a:r>
              <a:rPr lang="ru-RU" sz="2400" b="1" dirty="0" smtClean="0"/>
              <a:t>Познавательно – исследовательский проект </a:t>
            </a:r>
            <a:br>
              <a:rPr lang="ru-RU" sz="2400" b="1" dirty="0" smtClean="0"/>
            </a:br>
            <a:r>
              <a:rPr lang="ru-RU" sz="2400" b="1" dirty="0" smtClean="0"/>
              <a:t>Подготовила: </a:t>
            </a:r>
            <a:r>
              <a:rPr lang="ru-RU" sz="2400" b="1" dirty="0" err="1" smtClean="0"/>
              <a:t>Анзорова</a:t>
            </a:r>
            <a:r>
              <a:rPr lang="ru-RU" sz="2400" b="1" dirty="0" smtClean="0"/>
              <a:t> Х.М. </a:t>
            </a:r>
            <a:endParaRPr lang="ru-RU" sz="24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32773928"/>
              </p:ext>
            </p:extLst>
          </p:nvPr>
        </p:nvGraphicFramePr>
        <p:xfrm>
          <a:off x="785786" y="2928934"/>
          <a:ext cx="7786742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IMG-20151127-WA00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0100" y="3143248"/>
            <a:ext cx="3148655" cy="25443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3052.jpg"/>
          <p:cNvPicPr>
            <a:picLocks noChangeAspect="1"/>
          </p:cNvPicPr>
          <p:nvPr/>
        </p:nvPicPr>
        <p:blipFill>
          <a:blip r:embed="rId2" cstate="print"/>
          <a:srcRect r="29545"/>
          <a:stretch>
            <a:fillRect/>
          </a:stretch>
        </p:blipFill>
        <p:spPr>
          <a:xfrm>
            <a:off x="355706" y="1367180"/>
            <a:ext cx="2279533" cy="179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71538" y="428604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F51776"/>
                  </a:solidFill>
                </a:ln>
              </a:rPr>
              <a:t>Фотоматериалы проекта</a:t>
            </a:r>
            <a:endParaRPr lang="ru-RU" sz="2000" dirty="0">
              <a:ln>
                <a:solidFill>
                  <a:srgbClr val="F51776"/>
                </a:solidFill>
              </a:ln>
            </a:endParaRPr>
          </a:p>
        </p:txBody>
      </p:sp>
      <p:pic>
        <p:nvPicPr>
          <p:cNvPr id="4" name="Рисунок 3" descr="IMAG3053.jpg"/>
          <p:cNvPicPr>
            <a:picLocks noChangeAspect="1"/>
          </p:cNvPicPr>
          <p:nvPr/>
        </p:nvPicPr>
        <p:blipFill>
          <a:blip r:embed="rId3" cstate="print"/>
          <a:srcRect t="4408" r="35156"/>
          <a:stretch>
            <a:fillRect/>
          </a:stretch>
        </p:blipFill>
        <p:spPr>
          <a:xfrm rot="20970471">
            <a:off x="732746" y="3212976"/>
            <a:ext cx="2084018" cy="17372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57158" y="928670"/>
            <a:ext cx="5429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Опыт № 1 « У воды нет вкуса, цвета, запаха»</a:t>
            </a:r>
            <a:endParaRPr lang="ru-RU" sz="1600" dirty="0"/>
          </a:p>
        </p:txBody>
      </p:sp>
      <p:pic>
        <p:nvPicPr>
          <p:cNvPr id="8" name="Рисунок 7" descr="IMAG3071.jpg"/>
          <p:cNvPicPr>
            <a:picLocks noChangeAspect="1"/>
          </p:cNvPicPr>
          <p:nvPr/>
        </p:nvPicPr>
        <p:blipFill>
          <a:blip r:embed="rId4" cstate="print"/>
          <a:srcRect l="16406" t="14079" r="29687"/>
          <a:stretch>
            <a:fillRect/>
          </a:stretch>
        </p:blipFill>
        <p:spPr>
          <a:xfrm>
            <a:off x="6000760" y="3519306"/>
            <a:ext cx="2376668" cy="21421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57686" y="6072206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Оп</a:t>
            </a:r>
            <a:r>
              <a:rPr lang="ru-RU" sz="1400" dirty="0" smtClean="0"/>
              <a:t>ыт № 2 «Вода – жидкая, может течь»</a:t>
            </a:r>
            <a:endParaRPr lang="ru-RU" sz="1400" dirty="0"/>
          </a:p>
        </p:txBody>
      </p:sp>
      <p:pic>
        <p:nvPicPr>
          <p:cNvPr id="11" name="Рисунок 10" descr="IMAG3051.jpg"/>
          <p:cNvPicPr>
            <a:picLocks noChangeAspect="1"/>
          </p:cNvPicPr>
          <p:nvPr/>
        </p:nvPicPr>
        <p:blipFill>
          <a:blip r:embed="rId5" cstate="print"/>
          <a:srcRect t="1644" r="17187" b="8552"/>
          <a:stretch>
            <a:fillRect/>
          </a:stretch>
        </p:blipFill>
        <p:spPr>
          <a:xfrm>
            <a:off x="2814490" y="1535998"/>
            <a:ext cx="2996484" cy="18374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AG3054.jpg"/>
          <p:cNvPicPr>
            <a:picLocks noChangeAspect="1"/>
          </p:cNvPicPr>
          <p:nvPr/>
        </p:nvPicPr>
        <p:blipFill>
          <a:blip r:embed="rId6" cstate="print"/>
          <a:srcRect l="8593" t="30658" r="45313"/>
          <a:stretch>
            <a:fillRect/>
          </a:stretch>
        </p:blipFill>
        <p:spPr>
          <a:xfrm>
            <a:off x="1088501" y="5028999"/>
            <a:ext cx="2237646" cy="164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IMAG3060.jpg"/>
          <p:cNvPicPr>
            <a:picLocks noChangeAspect="1"/>
          </p:cNvPicPr>
          <p:nvPr/>
        </p:nvPicPr>
        <p:blipFill>
          <a:blip r:embed="rId7" cstate="print"/>
          <a:srcRect l="18605" t="12338" r="27907"/>
          <a:stretch>
            <a:fillRect/>
          </a:stretch>
        </p:blipFill>
        <p:spPr>
          <a:xfrm rot="20530101">
            <a:off x="3683815" y="3864157"/>
            <a:ext cx="1913580" cy="1773429"/>
          </a:xfrm>
          <a:prstGeom prst="rect">
            <a:avLst/>
          </a:prstGeom>
        </p:spPr>
      </p:pic>
      <p:pic>
        <p:nvPicPr>
          <p:cNvPr id="14" name="Рисунок 13" descr="IMAG3056.jpg"/>
          <p:cNvPicPr>
            <a:picLocks noChangeAspect="1"/>
          </p:cNvPicPr>
          <p:nvPr/>
        </p:nvPicPr>
        <p:blipFill>
          <a:blip r:embed="rId8" cstate="print"/>
          <a:srcRect l="13281" t="7171" r="26562" b="12697"/>
          <a:stretch>
            <a:fillRect/>
          </a:stretch>
        </p:blipFill>
        <p:spPr>
          <a:xfrm rot="20738342">
            <a:off x="6003590" y="1188469"/>
            <a:ext cx="2438153" cy="17253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3057.jpg"/>
          <p:cNvPicPr>
            <a:picLocks noChangeAspect="1"/>
          </p:cNvPicPr>
          <p:nvPr/>
        </p:nvPicPr>
        <p:blipFill>
          <a:blip r:embed="rId2" cstate="print"/>
          <a:srcRect l="9065" r="31106"/>
          <a:stretch>
            <a:fillRect/>
          </a:stretch>
        </p:blipFill>
        <p:spPr>
          <a:xfrm rot="20784777">
            <a:off x="966350" y="1869767"/>
            <a:ext cx="2171345" cy="2052265"/>
          </a:xfrm>
          <a:prstGeom prst="round2DiagRect">
            <a:avLst>
              <a:gd name="adj1" fmla="val 16667"/>
              <a:gd name="adj2" fmla="val 1479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IMAG3058.jpg"/>
          <p:cNvPicPr>
            <a:picLocks noChangeAspect="1"/>
          </p:cNvPicPr>
          <p:nvPr/>
        </p:nvPicPr>
        <p:blipFill>
          <a:blip r:embed="rId3" cstate="print"/>
          <a:srcRect l="12500" t="5790" r="29687"/>
          <a:stretch>
            <a:fillRect/>
          </a:stretch>
        </p:blipFill>
        <p:spPr>
          <a:xfrm>
            <a:off x="1152216" y="4459215"/>
            <a:ext cx="2072997" cy="191024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8596" y="571480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Опыт № 3 «В воде некоторые вещества растворяются, некоторые не растворяются»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IMAG30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910544"/>
            <a:ext cx="3241500" cy="1832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30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073139">
            <a:off x="3088736" y="2770347"/>
            <a:ext cx="3775959" cy="21352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786182" y="6143644"/>
            <a:ext cx="5143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Опыт № 4«В соленой воде предметы не тонут» 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IMAG306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8" y="4481137"/>
            <a:ext cx="2886590" cy="1632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3066.jpg"/>
          <p:cNvPicPr>
            <a:picLocks noChangeAspect="1"/>
          </p:cNvPicPr>
          <p:nvPr/>
        </p:nvPicPr>
        <p:blipFill>
          <a:blip r:embed="rId2" cstate="print"/>
          <a:srcRect l="10937" t="4408" r="16406"/>
          <a:stretch>
            <a:fillRect/>
          </a:stretch>
        </p:blipFill>
        <p:spPr>
          <a:xfrm>
            <a:off x="428596" y="982891"/>
            <a:ext cx="2214578" cy="1647603"/>
          </a:xfrm>
          <a:prstGeom prst="rect">
            <a:avLst/>
          </a:prstGeom>
        </p:spPr>
      </p:pic>
      <p:pic>
        <p:nvPicPr>
          <p:cNvPr id="3" name="Рисунок 2" descr="IMAG30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7" y="4786321"/>
            <a:ext cx="2652985" cy="15001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AG3067.jpg"/>
          <p:cNvPicPr>
            <a:picLocks noChangeAspect="1"/>
          </p:cNvPicPr>
          <p:nvPr/>
        </p:nvPicPr>
        <p:blipFill>
          <a:blip r:embed="rId4" cstate="print"/>
          <a:srcRect l="6250" t="1644" r="20312"/>
          <a:stretch>
            <a:fillRect/>
          </a:stretch>
        </p:blipFill>
        <p:spPr>
          <a:xfrm rot="21104425">
            <a:off x="740219" y="2848882"/>
            <a:ext cx="1977312" cy="1497503"/>
          </a:xfrm>
          <a:prstGeom prst="rect">
            <a:avLst/>
          </a:prstGeom>
        </p:spPr>
      </p:pic>
      <p:pic>
        <p:nvPicPr>
          <p:cNvPr id="7" name="Рисунок 6" descr="IMAG3074.jpg"/>
          <p:cNvPicPr>
            <a:picLocks noChangeAspect="1"/>
          </p:cNvPicPr>
          <p:nvPr/>
        </p:nvPicPr>
        <p:blipFill>
          <a:blip r:embed="rId5" cstate="print"/>
          <a:srcRect l="17187" t="22369" r="42187" b="20986"/>
          <a:stretch>
            <a:fillRect/>
          </a:stretch>
        </p:blipFill>
        <p:spPr>
          <a:xfrm rot="21247978">
            <a:off x="3182741" y="4056549"/>
            <a:ext cx="2414514" cy="1903751"/>
          </a:xfrm>
          <a:prstGeom prst="rect">
            <a:avLst/>
          </a:prstGeom>
        </p:spPr>
      </p:pic>
      <p:pic>
        <p:nvPicPr>
          <p:cNvPr id="8" name="Рисунок 7" descr="IMAG3073.jpg"/>
          <p:cNvPicPr>
            <a:picLocks noChangeAspect="1"/>
          </p:cNvPicPr>
          <p:nvPr/>
        </p:nvPicPr>
        <p:blipFill>
          <a:blip r:embed="rId6" cstate="print"/>
          <a:srcRect l="8593" t="5789" r="14062"/>
          <a:stretch>
            <a:fillRect/>
          </a:stretch>
        </p:blipFill>
        <p:spPr>
          <a:xfrm>
            <a:off x="2859052" y="2048125"/>
            <a:ext cx="2904025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786050" y="1071546"/>
            <a:ext cx="2571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Опыт № 5 «Легкие предметы не тонут, тяжелые опускаются на дно»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0430" y="6000768"/>
            <a:ext cx="2655746" cy="596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Опыт №6 «Вода стекает в пустой сосуд»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6512" y="428604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Опыт № 7 «Вода превращается в пар»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Рисунок 11" descr="IMAG3049.jpg"/>
          <p:cNvPicPr>
            <a:picLocks noChangeAspect="1"/>
          </p:cNvPicPr>
          <p:nvPr/>
        </p:nvPicPr>
        <p:blipFill>
          <a:blip r:embed="rId7" cstate="print"/>
          <a:srcRect l="6250" t="16841" r="21093"/>
          <a:stretch>
            <a:fillRect/>
          </a:stretch>
        </p:blipFill>
        <p:spPr>
          <a:xfrm>
            <a:off x="5763076" y="1251653"/>
            <a:ext cx="3067091" cy="21053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AG3078.jpg"/>
          <p:cNvPicPr>
            <a:picLocks noChangeAspect="1"/>
          </p:cNvPicPr>
          <p:nvPr/>
        </p:nvPicPr>
        <p:blipFill>
          <a:blip r:embed="rId8" cstate="print"/>
          <a:srcRect l="4687" t="5790" r="26562"/>
          <a:stretch>
            <a:fillRect/>
          </a:stretch>
        </p:blipFill>
        <p:spPr>
          <a:xfrm>
            <a:off x="5977205" y="3664624"/>
            <a:ext cx="2738236" cy="21218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43702" y="5786454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Опыт № 8 «Растения пьют воду»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36828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2800" dirty="0" smtClean="0"/>
              <a:t>Актуальность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643998" cy="571504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endParaRPr lang="ru-RU" sz="1050" dirty="0"/>
          </a:p>
          <a:p>
            <a:r>
              <a:rPr lang="ru-RU" sz="1600" dirty="0" smtClean="0"/>
              <a:t>Дошкольники </a:t>
            </a:r>
            <a:r>
              <a:rPr lang="ru-RU" sz="1600" dirty="0"/>
              <a:t>– прирожденные исследователи. И тому подтверждение – их любознательность, </a:t>
            </a:r>
            <a:r>
              <a:rPr lang="ru-RU" sz="1700" dirty="0"/>
              <a:t>постоянное стремление к эксперименту, желание самостоятельно находить решение в проблемной ситуации. 3адача педагога – не игнорировать эту деятельность, а наоборот, активно помогать. Говоря о познавательно-исследовательской деятельности, мы имеем в виду активность ребёнка, впрямую направленную на постижение устройства вещей, связей между явлениями окружающего мира, их упорядочение и систематизацию. Эта деятельность зарождается в раннем детстве, поначалу представляя собой простое, как будто бесцельное (процессуальное) экспериментирование, с вещами, в ходе которого дифференцируется восприятие, возникает простейшая категоризация предметов по цвету, форме, назначению, осваиваются сенсорные эталоны, простые орудийные действия. В период дошкольного детства «островок» познавательно-исследовательской деятельности сопровождают игру, продуктивную деятельность, вплетаясь в них в виде ориентировочных действий, апробирования возможностей любого нового материала. </a:t>
            </a:r>
          </a:p>
          <a:p>
            <a:r>
              <a:rPr lang="ru-RU" sz="1700" dirty="0"/>
              <a:t>Познавательно-исследовательская деятельность дошкольника в естественной форме проявляется в виде так называемого детского экспериментирования с предметами, и в виде вербального исследования вопросов, задаваемых взрослому (почему, зачем, как?). </a:t>
            </a:r>
          </a:p>
          <a:p>
            <a:r>
              <a:rPr lang="ru-RU" sz="1700" dirty="0"/>
              <a:t>В дошкольном образовательном учреждении осуществляется непосредственная образовательная деятельность по ознакомлению детей с окружающим, по формированию у них целостной картины миры. Такие занятия строятся в форме партнёрской деятельности взрослого с ребёнком, развертывающейся как исследование вещей и явлений окружающего мира, доступное и привлекательное для детей, где последние получают возможность проявить собственную исследовательскую активность. Поэтому мы сочли возможным и полезным включить в данное направление метод проектов, так как он охватывает весь воспитательно-образовательный процесс. Основанный на взаимодействии всех участников этого процесса по типу «педагог – ребёнок – родитель», он способствует взаимодействию с окружающей средой, </a:t>
            </a:r>
            <a:r>
              <a:rPr lang="ru-RU" sz="1900" dirty="0"/>
              <a:t>поэтапной практической деятельности по достижению поставленной цели. </a:t>
            </a:r>
            <a:endParaRPr lang="ru-RU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143932" cy="61247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Название проекта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«Вода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вода, кругом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вода»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Тип проекта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исследовательский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творческий, краткосрочный, групповой 	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асширение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углубление представлений детей о воде, её свойствах, состояниях. Воспитание бережного отношения к воде, как источнику жизни человека и всего живого на Земле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1.Разучить подвижные игры,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теме «Вода».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2.Формировать культурно-гигиенические навыки: привычку мыть руки, умываться.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3.Формировать трудовые навыки в ходе организации опытов: подготовить и убрать рабочее место.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4.Расширить и углубить представления детей о воде, её свойствах, состояниях. 5.Сформировать представления детей о значении воды в жизни человека и всего живого на Земле. Развивать логическое мышление детей через применение символов-моделей. Уточнить и обобщить сведения детей о водоёмах, о водном транспорте.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6.Развивать речь, усложняя формы речевого общения: монологи (описательно-повествовательные), диалоги (вопросно-ответные),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полилоги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(коллективное обсуждение – в ходе обсуждения экспериментов).</a:t>
            </a:r>
            <a:r>
              <a:rPr lang="ru-RU" b="1" dirty="0"/>
              <a:t>	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0042"/>
            <a:ext cx="7715304" cy="646331"/>
          </a:xfrm>
          <a:prstGeom prst="rect">
            <a:avLst/>
          </a:prstGeom>
          <a:ln w="38100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Участники: дети, воспитатели, родители.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Сроки выполнения: 06 – 29. 03.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1357298"/>
          <a:ext cx="8643998" cy="5156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5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 подготовки и реализации проекта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673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 педагогов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1. Изучить уровень знаний детей о воде и её свойствах.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2. Составить план работы по реализации проекта.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3. Пополнить уголок экспериментирования материалами и оборудованием.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4. Разработать картотеку бесед, наблюдений, опытов по теме.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Организовать выставку детских творческих работ по теме.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Провести просветительскую работу с родителями по организации познавательно-исследовательской деятельности дошкольников. 6. Познакомить родителей с содержанием консультации «Как организовать опыты с водой дома».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7. Создать информационный материал.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- Для родителей: памятки и консультации, стендовый доклад по организации познавательно-исследовательской деятельности детей.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- Для педагогов и родителей: стендовый доклад (в содружестве с педагогом-психологом) по организации в ДОУ познавательно-исследовательской деятельности дошкольников.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500039"/>
          <a:ext cx="8215370" cy="608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6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517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Перспективный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план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51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177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17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1200">
                <a:tc>
                  <a:txBody>
                    <a:bodyPr/>
                    <a:lstStyle/>
                    <a:p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00050" indent="-400050" algn="ctr">
                        <a:buFont typeface="+mj-lt"/>
                        <a:buNone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1- неделя </a:t>
                      </a:r>
                    </a:p>
                    <a:p>
                      <a:pPr marL="400050" indent="-400050" algn="ctr">
                        <a:buFont typeface="+mj-lt"/>
                        <a:buNone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06 – 10. 03.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1. Беседа №1 «Вода вокруг нас».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2. Беседа №2 «Вода вокруг нас» (продолжение).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3. Беседа №3 «путешествие капельки».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4. Наблюдение №1 – за водой.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5. Наблюдение №2 – за испарением.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6. Опыт №1 «Вода прозрачная».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7. Опыт №2 «У воды нет цвета, вкуса и запаха».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8. Опыт №3 «Вода жидкая».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Просмотр слайд-шоу «Природные водоёмы».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Просмотр мультфильма «О воде».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Рисование «Природные водоёмы: родник, ручей, озеро».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Загадки о роднике, ручейке, озере.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Подвижные игры «Пройди через речку по мостику», «Ручеёк».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Пальчиковая игра «Рыбка в озере живёт».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Чтение стихотворений «Дождик» (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В.Минькова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), «Сколько знаю я дождей» (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А.Тараскин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), «Ручеёк» (Т.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Жиброва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</a:p>
                    <a:p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Заклички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 пословицы, поговорки.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486327"/>
          <a:ext cx="8501122" cy="615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5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5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6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2512">
                <a:tc>
                  <a:txBody>
                    <a:bodyPr/>
                    <a:lstStyle/>
                    <a:p>
                      <a:pPr marL="400050" indent="-400050" algn="ctr">
                        <a:buFont typeface="+mj-lt"/>
                        <a:buNone/>
                      </a:pPr>
                      <a:endParaRPr lang="ru-RU" baseline="0" dirty="0" smtClean="0"/>
                    </a:p>
                    <a:p>
                      <a:pPr marL="400050" indent="-400050" algn="ctr">
                        <a:buFont typeface="+mj-lt"/>
                        <a:buNone/>
                      </a:pPr>
                      <a:endParaRPr lang="ru-RU" baseline="0" dirty="0" smtClean="0"/>
                    </a:p>
                    <a:p>
                      <a:pPr marL="400050" indent="-400050" algn="ctr">
                        <a:buFont typeface="+mj-lt"/>
                        <a:buNone/>
                      </a:pPr>
                      <a:endParaRPr lang="ru-RU" baseline="0" dirty="0" smtClean="0"/>
                    </a:p>
                    <a:p>
                      <a:pPr marL="400050" indent="-400050" algn="ctr">
                        <a:buFont typeface="+mj-lt"/>
                        <a:buNone/>
                      </a:pPr>
                      <a:endParaRPr lang="ru-RU" baseline="0" dirty="0" smtClean="0"/>
                    </a:p>
                    <a:p>
                      <a:pPr marL="400050" indent="-400050" algn="ctr">
                        <a:buFont typeface="+mj-lt"/>
                        <a:buNone/>
                      </a:pPr>
                      <a:endParaRPr lang="ru-RU" baseline="0" dirty="0" smtClean="0"/>
                    </a:p>
                    <a:p>
                      <a:pPr marL="400050" indent="-400050" algn="ctr">
                        <a:buFont typeface="+mj-lt"/>
                        <a:buNone/>
                      </a:pPr>
                      <a:endParaRPr lang="ru-RU" baseline="0" dirty="0" smtClean="0"/>
                    </a:p>
                    <a:p>
                      <a:pPr marL="400050" indent="-400050" algn="ctr">
                        <a:buFont typeface="+mj-lt"/>
                        <a:buNone/>
                      </a:pPr>
                      <a:endParaRPr lang="ru-RU" baseline="0" dirty="0" smtClean="0"/>
                    </a:p>
                    <a:p>
                      <a:pPr marL="400050" indent="-400050" algn="ctr">
                        <a:buFont typeface="+mj-lt"/>
                        <a:buNone/>
                      </a:pPr>
                      <a:endParaRPr lang="ru-RU" baseline="0" dirty="0" smtClean="0"/>
                    </a:p>
                    <a:p>
                      <a:pPr marL="400050" indent="-400050" algn="ctr">
                        <a:buFont typeface="+mj-lt"/>
                        <a:buNone/>
                      </a:pP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 – неделя</a:t>
                      </a:r>
                    </a:p>
                    <a:p>
                      <a:pPr marL="400050" indent="-400050" algn="ctr">
                        <a:buFont typeface="+mj-lt"/>
                        <a:buNone/>
                      </a:pP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13 – 17.03.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1. Беседа №4 «Вода нужна всем».</a:t>
                      </a:r>
                    </a:p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2. Беседа №5 «Волшебница вода».</a:t>
                      </a:r>
                    </a:p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3. Беседа №6 «Берегите воду».</a:t>
                      </a:r>
                    </a:p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4. Наблюдение №3 – за растениями.</a:t>
                      </a:r>
                    </a:p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6. Опыт №4 «Вода не имеет формы».</a:t>
                      </a:r>
                    </a:p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7. Опыт №5 «В воде некоторые вещества растворяются, некоторые – не растворяются».</a:t>
                      </a:r>
                    </a:p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8. Опыт №6 «Вода, растворяя вещества, приобретает их вкус, цвет, запах».</a:t>
                      </a:r>
                    </a:p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 Просмотр мультфильма «На воде» (</a:t>
                      </a:r>
                      <a:r>
                        <a:rPr lang="ru-RU" sz="1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Союзмультфильм</a:t>
                      </a:r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</a:p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 Просмотр мультфильма «Берегите воду» (</a:t>
                      </a:r>
                      <a:r>
                        <a:rPr lang="ru-RU" sz="1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Аквафор</a:t>
                      </a:r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 – чистая питьевая вода).</a:t>
                      </a:r>
                    </a:p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Просмотр слайд-шоу «Водопады».</a:t>
                      </a:r>
                    </a:p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Рисование «Природные водоёмы: болото, река, водопад».</a:t>
                      </a:r>
                    </a:p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Загадки о болоте, реке, водоёме.</a:t>
                      </a:r>
                    </a:p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Подвижная игра «Болото: с кочки на кочку».</a:t>
                      </a:r>
                    </a:p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 Интерактивная </a:t>
                      </a:r>
                      <a:r>
                        <a:rPr lang="ru-RU" sz="1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физминутка</a:t>
                      </a:r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 «Весёлое болото».</a:t>
                      </a:r>
                    </a:p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Прослушивание аудиозаписей из цикла «Звуки природы: шум водопада».</a:t>
                      </a:r>
                    </a:p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Лепка «Озеро с камышами».</a:t>
                      </a:r>
                    </a:p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Чтение стихотворений «Что случилось с рекой» (Б. </a:t>
                      </a:r>
                      <a:r>
                        <a:rPr lang="ru-RU" sz="1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Заходер</a:t>
                      </a:r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), « Капля дождевая» (Т. </a:t>
                      </a:r>
                      <a:r>
                        <a:rPr lang="ru-RU" sz="1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Маршалова</a:t>
                      </a:r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), «Капелька» (Г. </a:t>
                      </a:r>
                      <a:r>
                        <a:rPr lang="ru-RU" sz="1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Люшнин</a:t>
                      </a:r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</a:p>
                    <a:p>
                      <a:r>
                        <a:rPr lang="ru-RU" sz="1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Заклички</a:t>
                      </a:r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, пословицы, поговорки.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571481"/>
          <a:ext cx="8429684" cy="600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0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0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517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7776"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3 –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неделя</a:t>
                      </a:r>
                    </a:p>
                    <a:p>
                      <a:pPr algn="ctr"/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20. 24.03.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1. Беседа №7 «Дождь».</a:t>
                      </a:r>
                    </a:p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2. Беседа №8 «Туман».</a:t>
                      </a:r>
                    </a:p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3. Беседа №9 «Град и снег».</a:t>
                      </a:r>
                    </a:p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Опыт №8 «Пар – это тоже вода».</a:t>
                      </a:r>
                    </a:p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 Опыт №9 «Лёд – твёрдая вода, тает в тепле».</a:t>
                      </a:r>
                    </a:p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Просмотр слайд-шоу «Подводный мир океана».</a:t>
                      </a:r>
                    </a:p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Просмотр обучающего мультфильма «Азбука безопасности – за бортом».</a:t>
                      </a:r>
                    </a:p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Рисование «Природные водоёмы: море, океан».</a:t>
                      </a:r>
                    </a:p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Загадки о море, океане.</a:t>
                      </a:r>
                    </a:p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Опыт №10 «Лёд – легче воды».</a:t>
                      </a:r>
                    </a:p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7. Опыт №11 «Лёгкие предметы не тонут, тяжёлые опускают на дно».</a:t>
                      </a:r>
                    </a:p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8. Опыт №12 «В солёной воде предметы не тонут».</a:t>
                      </a:r>
                    </a:p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9. Прослушивание аудиозаписи mp3 – детская песенка «Облака – белогривые лошадки».</a:t>
                      </a:r>
                    </a:p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10. Просмотр слайд-шоу «Искусственные водоёмы».</a:t>
                      </a:r>
                    </a:p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11. Просмотр обучающего мультфильма «Безопасность на воде летом».</a:t>
                      </a:r>
                    </a:p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12. Рисование «Искусственные водоёмы: фонтан, бассейн, аквариум».</a:t>
                      </a:r>
                    </a:p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13. Загадки о бассейне, аквариуме, фонтане.</a:t>
                      </a:r>
                    </a:p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14. Подвижная игра «Дождик».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500040"/>
          <a:ext cx="8215370" cy="5997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172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работы с родителями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61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061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1 - неделя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1.Совместная с воспитателями работа по созданию познавательно-развивающей среды в группе.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2.Организация опытов детей с водой дома с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фотосессий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3881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2 - неделя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 Знакомство с содержанием памятки «Советы родителям по развитию познавательно-исследовательской деятельности дошкольников».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 Чтение детям дома рекомендованной художественной литературы по теме проекта.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 Обработка фотоматериалов «Опыты с водой».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8527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3 -неделя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 Просмотр с детьми рекомендованных фото и видеоматериалов по теме проекта.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 Заучивание стихотворений наизусть дома с детьми по теме проекта.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3"/>
            <a:ext cx="8215370" cy="59554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1700" b="1" dirty="0"/>
              <a:t>Литература </a:t>
            </a:r>
          </a:p>
          <a:p>
            <a:r>
              <a:rPr lang="ru-RU" sz="1700" dirty="0"/>
              <a:t>1. Журнал «Дошкольное воспитание», №3, 2003. </a:t>
            </a:r>
          </a:p>
          <a:p>
            <a:r>
              <a:rPr lang="ru-RU" sz="1700" dirty="0"/>
              <a:t>2. Журнал «Дошкольное воспитание», №6, 2007. </a:t>
            </a:r>
          </a:p>
          <a:p>
            <a:r>
              <a:rPr lang="ru-RU" sz="1700" dirty="0"/>
              <a:t>3. И.Э. Куликовская, Н.Н. </a:t>
            </a:r>
            <a:r>
              <a:rPr lang="ru-RU" sz="1700" dirty="0" err="1"/>
              <a:t>Совгир</a:t>
            </a:r>
            <a:r>
              <a:rPr lang="ru-RU" sz="1700" dirty="0"/>
              <a:t> – Детское экспериментирование, старший дошкольный возраст: М – педагогическое общество России, 2003. </a:t>
            </a:r>
          </a:p>
          <a:p>
            <a:r>
              <a:rPr lang="ru-RU" sz="1700" dirty="0"/>
              <a:t>4. Г.П. </a:t>
            </a:r>
            <a:r>
              <a:rPr lang="ru-RU" sz="1700" dirty="0" err="1"/>
              <a:t>Тугушева</a:t>
            </a:r>
            <a:r>
              <a:rPr lang="ru-RU" sz="1700" dirty="0"/>
              <a:t>, А.Е. Чистякова – Экспериментальная деятельность детей среднего и старшего дошкольного возраста: Детство-Пресс, 2013. </a:t>
            </a:r>
          </a:p>
          <a:p>
            <a:r>
              <a:rPr lang="ru-RU" sz="1700" dirty="0"/>
              <a:t>5. Запорожец А.В. – Вопросы психологии ребёнка дошкольного возраста /Под ред. А.В. Запорожец, А. И. Леонтьева – М.: Педагогика, 1995г. </a:t>
            </a:r>
          </a:p>
          <a:p>
            <a:r>
              <a:rPr lang="ru-RU" sz="1600" b="1" dirty="0" smtClean="0"/>
              <a:t>Интернет-ресурсы </a:t>
            </a:r>
            <a:endParaRPr lang="ru-RU" sz="1600" b="1" dirty="0"/>
          </a:p>
          <a:p>
            <a:r>
              <a:rPr lang="en-US" sz="1600" dirty="0"/>
              <a:t>1. http://www.maaam.ru/detskijsad/proekt-isledovatelskoi-dejatelnosti-na-temu-volshebnica-voda.html </a:t>
            </a:r>
          </a:p>
          <a:p>
            <a:r>
              <a:rPr lang="en-US" sz="1600" dirty="0"/>
              <a:t>2. http://50ds.ru/metodist/7151-proekt-volshebnitsa-voda-sredniy-doshkolnyy-vozrast.html </a:t>
            </a:r>
          </a:p>
          <a:p>
            <a:r>
              <a:rPr lang="en-US" sz="1600" dirty="0"/>
              <a:t>3. http://www.o-detstve.ru/forchildren/research-project/9679.html </a:t>
            </a:r>
          </a:p>
          <a:p>
            <a:r>
              <a:rPr lang="en-US" sz="1600" dirty="0"/>
              <a:t>4. http://znayka.net/poslovicy/o-vode/ </a:t>
            </a:r>
          </a:p>
          <a:p>
            <a:r>
              <a:rPr lang="en-US" sz="1600" dirty="0"/>
              <a:t>5. http://kladraz.ru/zagadki-dlja-detei/zagadki-pro-vodu.html </a:t>
            </a:r>
          </a:p>
          <a:p>
            <a:r>
              <a:rPr lang="en-US" sz="1600" dirty="0"/>
              <a:t>6. http://deti.ledibashkirii.ru/posloviczy-i-pogovorki/1050-posloviczy-i-pogovorki-vode </a:t>
            </a:r>
          </a:p>
          <a:p>
            <a:r>
              <a:rPr lang="en-US" sz="1600" dirty="0"/>
              <a:t>7. http://www.youtube.com/ </a:t>
            </a:r>
          </a:p>
          <a:p>
            <a:r>
              <a:rPr lang="en-US" sz="1600" dirty="0"/>
              <a:t>8. http://x-minus.org/ </a:t>
            </a:r>
          </a:p>
          <a:p>
            <a:r>
              <a:rPr lang="en-US" sz="1600" dirty="0"/>
              <a:t>9. http://muzmix.com/login.html </a:t>
            </a:r>
          </a:p>
          <a:p>
            <a:r>
              <a:rPr lang="en-US" sz="1600" dirty="0"/>
              <a:t>10. http://www.lenagold.ru/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252</TotalTime>
  <Words>1384</Words>
  <Application>Microsoft Office PowerPoint</Application>
  <PresentationFormat>Экран (4:3)</PresentationFormat>
  <Paragraphs>157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Constantia</vt:lpstr>
      <vt:lpstr>Times New Roman</vt:lpstr>
      <vt:lpstr>Тема Office</vt:lpstr>
      <vt:lpstr>Познавательно – исследовательский проект  Подготовила: Анзорова Х.М. 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Heda</dc:creator>
  <cp:lastModifiedBy>FelixLine95</cp:lastModifiedBy>
  <cp:revision>30</cp:revision>
  <cp:lastPrinted>2001-12-31T21:21:08Z</cp:lastPrinted>
  <dcterms:created xsi:type="dcterms:W3CDTF">2017-03-28T15:55:19Z</dcterms:created>
  <dcterms:modified xsi:type="dcterms:W3CDTF">2021-03-12T20:01:11Z</dcterms:modified>
</cp:coreProperties>
</file>